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0"/>
  </p:notesMasterIdLst>
  <p:handoutMasterIdLst>
    <p:handoutMasterId r:id="rId11"/>
  </p:handoutMasterIdLst>
  <p:sldIdLst>
    <p:sldId id="493" r:id="rId5"/>
    <p:sldId id="794" r:id="rId6"/>
    <p:sldId id="796" r:id="rId7"/>
    <p:sldId id="795" r:id="rId8"/>
    <p:sldId id="537" r:id="rId9"/>
  </p:sldIdLst>
  <p:sldSz cx="9144000" cy="6858000" type="screen4x3"/>
  <p:notesSz cx="6858000" cy="9620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p15:clr>
            <a:srgbClr val="A4A3A4"/>
          </p15:clr>
        </p15:guide>
        <p15:guide id="2" orient="horz" pos="4002">
          <p15:clr>
            <a:srgbClr val="A4A3A4"/>
          </p15:clr>
        </p15:guide>
        <p15:guide id="3"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0D06C-5196-1D33-EB23-A3C402D7C229}" v="37" dt="2020-08-05T22:38:45.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905"/>
        <p:guide orient="horz" pos="4002"/>
        <p:guide pos="2880"/>
      </p:guideLst>
    </p:cSldViewPr>
  </p:slideViewPr>
  <p:notesViewPr>
    <p:cSldViewPr snapToGrid="0">
      <p:cViewPr>
        <p:scale>
          <a:sx n="1" d="2"/>
          <a:sy n="1" d="2"/>
        </p:scale>
        <p:origin x="0" y="0"/>
      </p:cViewPr>
      <p:guideLst>
        <p:guide orient="horz" pos="2932"/>
        <p:guide pos="2212"/>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4.xml" Id="rId8" /><Relationship Type="http://schemas.openxmlformats.org/officeDocument/2006/relationships/presProps" Target="presProps.xml" Id="rId13" /><Relationship Type="http://schemas.microsoft.com/office/2015/10/relationships/revisionInfo" Target="revisionInfo.xml" Id="rId18" /><Relationship Type="http://schemas.openxmlformats.org/officeDocument/2006/relationships/customXml" Target="../customXml/item3.xml" Id="rId3" /><Relationship Type="http://schemas.openxmlformats.org/officeDocument/2006/relationships/slide" Target="slides/slide3.xml" Id="rId7" /><Relationship Type="http://schemas.openxmlformats.org/officeDocument/2006/relationships/commentAuthors" Target="commentAuthors.xml" Id="rId12" /><Relationship Type="http://schemas.openxmlformats.org/officeDocument/2006/relationships/customXml" Target="../customXml/item2.xml" Id="rId2" /><Relationship Type="http://schemas.openxmlformats.org/officeDocument/2006/relationships/tableStyles" Target="tableStyles.xml" Id="rId16"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handoutMaster" Target="handoutMasters/handoutMaster1.xml" Id="rId11" /><Relationship Type="http://schemas.openxmlformats.org/officeDocument/2006/relationships/slide" Target="slides/slide1.xml" Id="rId5" /><Relationship Type="http://schemas.openxmlformats.org/officeDocument/2006/relationships/theme" Target="theme/theme1.xml" Id="rId15" /><Relationship Type="http://schemas.openxmlformats.org/officeDocument/2006/relationships/notesMaster" Target="notesMasters/notesMaster1.xml" Id="rId10"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viewProps" Target="viewProps.xml" Id="rId14"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8/5/2020</a:t>
            </a:fld>
            <a:endParaRPr lang="en-US">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8/5/2020</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53" tIns="46627" rIns="93253" bIns="46627" rtlCol="0" anchor="ctr"/>
          <a:lstStyle/>
          <a:p>
            <a:endParaRPr lang="en-US"/>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We should introduce ourselves, our schools, our majors, our years, etc. We could also create a separate slide for this stuff if we want to.</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 hypervisor is hardware or software that separates a computer's physical hardware from the OS to allow for creation of virtual machines. There are two types. A hypervisor is considered "bare metal" when it runs directly on the hardware, as opposed to a hosted hypervisor (such as VMware) which runs on the OS like any other program. </a:t>
            </a:r>
          </a:p>
          <a:p>
            <a:pPr marL="171450" indent="-171450">
              <a:buChar char="-"/>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KVM allows the host machine to treat every guest (VM) as if it were a Linux process, which means that every VM has the same level of access to physical hardware as another other process and can easily and efficiently be used thanks to tools that Linux already has built in, such as the scheduler.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Some of the benefits of a bare-metal VM are efficient usage of resources for smaller, specialized tasks, ease of testing configurations prior to deployment, and less need for physical hardware.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a:defRPr/>
            </a:pPr>
            <a:r>
              <a:rPr lang="en-US"/>
              <a:t>The main benefits of KVM specifically is that it is built into Linux and is extremely efficient considering that the Linux kernel acts as the hypervisor and has inherently unrestricted access to the hardware and many tools that the VM can utilize natively, as any other process. Its also useful because it provides features for enhanced security, scaling, and uninterrupted host migration.</a:t>
            </a:r>
            <a:endParaRPr lang="en-US">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a:cs typeface="Arial"/>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a:p>
        </p:txBody>
      </p:sp>
    </p:spTree>
    <p:extLst>
      <p:ext uri="{BB962C8B-B14F-4D97-AF65-F5344CB8AC3E}">
        <p14:creationId xmlns:p14="http://schemas.microsoft.com/office/powerpoint/2010/main" val="411112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Arial"/>
              </a:rPr>
              <a:t>KVM comes built into </a:t>
            </a:r>
            <a:r>
              <a:rPr lang="en-US" err="1">
                <a:cs typeface="Arial"/>
              </a:rPr>
              <a:t>linux</a:t>
            </a:r>
            <a:r>
              <a:rPr lang="en-US">
                <a:cs typeface="Arial"/>
              </a:rPr>
              <a:t>.</a:t>
            </a:r>
            <a:endParaRPr lang="en-US"/>
          </a:p>
          <a:p>
            <a:pPr>
              <a:defRPr/>
            </a:pPr>
            <a:endParaRPr lang="en-US"/>
          </a:p>
          <a:p>
            <a:pPr marL="0" marR="0" lvl="0" indent="0" algn="l" defTabSz="457200">
              <a:lnSpc>
                <a:spcPct val="100000"/>
              </a:lnSpc>
              <a:spcBef>
                <a:spcPts val="0"/>
              </a:spcBef>
              <a:spcAft>
                <a:spcPts val="0"/>
              </a:spcAft>
              <a:buClrTx/>
              <a:buSzTx/>
              <a:buFontTx/>
              <a:buNone/>
              <a:tabLst/>
              <a:defRPr/>
            </a:pPr>
            <a:r>
              <a:rPr lang="en-US" err="1"/>
              <a:t>Virt</a:t>
            </a:r>
            <a:r>
              <a:rPr lang="en-US"/>
              <a:t>-manager is the standard method of implementing KVM guests, either with a GUI or on the command line.</a:t>
            </a:r>
            <a:endParaRPr lang="en-US">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Installing a variety of Linux distributions manually on individual guests is time consuming and error-prone, even when using the command line.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Using tools such as simple BASH scripting and Ansible can automate the process of basic installation for any VM.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Kickstart (or non-CentOS/RHEL equivalents) allows for pre-configuration of the operating system prior to installation on a guest, eliminating the need for user input and further automating and accelerating the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a:p>
        </p:txBody>
      </p:sp>
    </p:spTree>
    <p:extLst>
      <p:ext uri="{BB962C8B-B14F-4D97-AF65-F5344CB8AC3E}">
        <p14:creationId xmlns:p14="http://schemas.microsoft.com/office/powerpoint/2010/main" val="265981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Coordinating with Barry Rountree to create a test environment for MSR safe kernel modules. These VMs are to be implemented to Barry's specifications in order to meet the needs of his testing environment. He would like multiple kernels for each Linux distribution installed with kernel headers and packages necessary for building the kernel modules. He also would like a test user account to be set up with privileges needed to load/unload these kernel modules and edit the </a:t>
            </a:r>
            <a:r>
              <a:rPr lang="en-US" err="1">
                <a:latin typeface="Calibri"/>
                <a:cs typeface="Calibri"/>
              </a:rPr>
              <a:t>ownershipof</a:t>
            </a:r>
            <a:r>
              <a:rPr lang="en-US">
                <a:latin typeface="Calibri"/>
                <a:cs typeface="Calibri"/>
              </a:rPr>
              <a:t> files.</a:t>
            </a:r>
          </a:p>
          <a:p>
            <a:endParaRPr lang="en-US">
              <a:latin typeface="Calibri"/>
              <a:cs typeface="Calibri"/>
            </a:endParaRPr>
          </a:p>
          <a:p>
            <a:r>
              <a:rPr lang="en-US">
                <a:latin typeface="Calibri"/>
                <a:cs typeface="Calibri"/>
              </a:rPr>
              <a:t> for files in </a:t>
            </a:r>
          </a:p>
          <a:p>
            <a:r>
              <a:rPr lang="en-US">
                <a:latin typeface="Calibri"/>
                <a:cs typeface="Calibri"/>
              </a:rPr>
              <a:t>/dev/</a:t>
            </a:r>
            <a:r>
              <a:rPr lang="en-US" err="1">
                <a:latin typeface="Calibri"/>
                <a:cs typeface="Calibri"/>
              </a:rPr>
              <a:t>cpu</a:t>
            </a:r>
            <a:r>
              <a:rPr lang="en-US">
                <a:latin typeface="Calibri"/>
                <a:cs typeface="Calibri"/>
              </a:rPr>
              <a:t>.</a:t>
            </a:r>
          </a:p>
          <a:p>
            <a:endParaRPr lang="en-US">
              <a:latin typeface="Calibri"/>
              <a:cs typeface="Calibri"/>
            </a:endParaRPr>
          </a:p>
          <a:p>
            <a:r>
              <a:rPr lang="en-US">
                <a:latin typeface="Calibri"/>
                <a:cs typeface="Calibri"/>
              </a:rPr>
              <a:t>Some of the Linux distributions we are working with are CentOS 7 and 8, Debian 9, Ubuntu 18.04 and 20.04, OpenSUSE 15.2, and TOSS.</a:t>
            </a:r>
            <a:endParaRPr lang="en-US"/>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a:p>
        </p:txBody>
      </p:sp>
    </p:spTree>
    <p:extLst>
      <p:ext uri="{BB962C8B-B14F-4D97-AF65-F5344CB8AC3E}">
        <p14:creationId xmlns:p14="http://schemas.microsoft.com/office/powerpoint/2010/main" val="2902806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378" y="6316956"/>
            <a:ext cx="9144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 y="3574553"/>
            <a:ext cx="9143245" cy="2742973"/>
          </a:xfrm>
          <a:prstGeom prst="rect">
            <a:avLst/>
          </a:prstGeom>
        </p:spPr>
      </p:pic>
      <p:sp>
        <p:nvSpPr>
          <p:cNvPr id="10" name="Title 9"/>
          <p:cNvSpPr>
            <a:spLocks noGrp="1"/>
          </p:cNvSpPr>
          <p:nvPr>
            <p:ph type="title" hasCustomPrompt="1"/>
          </p:nvPr>
        </p:nvSpPr>
        <p:spPr>
          <a:xfrm>
            <a:off x="457200" y="565126"/>
            <a:ext cx="82296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457201" y="2024863"/>
            <a:ext cx="5629274"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1" y="3096715"/>
            <a:ext cx="4572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a:p>
            <a:pPr lvl="0"/>
            <a:r>
              <a:rPr lang="en-US"/>
              <a:t>Title</a:t>
            </a:r>
          </a:p>
        </p:txBody>
      </p:sp>
      <p:sp>
        <p:nvSpPr>
          <p:cNvPr id="14" name="TextBox 13"/>
          <p:cNvSpPr txBox="1"/>
          <p:nvPr userDrawn="1"/>
        </p:nvSpPr>
        <p:spPr>
          <a:xfrm>
            <a:off x="68385" y="6416000"/>
            <a:ext cx="4503614"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a:solidFill>
                  <a:schemeClr val="bg1"/>
                </a:solidFill>
                <a:effectLst/>
                <a:latin typeface="Arial"/>
                <a:ea typeface="+mn-ea"/>
                <a:cs typeface="Arial"/>
              </a:rPr>
              <a:t>LLNL-PRES-XXXXXX</a:t>
            </a:r>
          </a:p>
          <a:p>
            <a:pPr marL="0" algn="l" defTabSz="457200" rtl="0" eaLnBrk="1" latinLnBrk="0" hangingPunct="1">
              <a:lnSpc>
                <a:spcPct val="90000"/>
              </a:lnSpc>
              <a:spcAft>
                <a:spcPts val="600"/>
              </a:spcAft>
            </a:pPr>
            <a:r>
              <a:rPr lang="en-US" sz="700" kern="1200">
                <a:solidFill>
                  <a:schemeClr val="bg1"/>
                </a:solidFill>
                <a:effectLst/>
                <a:latin typeface="Arial"/>
                <a:ea typeface="+mn-ea"/>
                <a:cs typeface="Arial"/>
              </a:rPr>
              <a:t>This work was performed under the auspices of the</a:t>
            </a:r>
            <a:r>
              <a:rPr lang="en-US" sz="700" kern="1200" baseline="0">
                <a:solidFill>
                  <a:schemeClr val="bg1"/>
                </a:solidFill>
                <a:effectLst/>
                <a:latin typeface="Arial"/>
                <a:ea typeface="+mn-ea"/>
                <a:cs typeface="Arial"/>
              </a:rPr>
              <a:t> </a:t>
            </a:r>
            <a:r>
              <a:rPr lang="en-US" sz="700" kern="1200">
                <a:solidFill>
                  <a:schemeClr val="bg1"/>
                </a:solidFill>
                <a:effectLst/>
                <a:latin typeface="Arial"/>
                <a:ea typeface="+mn-ea"/>
                <a:cs typeface="Arial"/>
              </a:rPr>
              <a:t>U.S. Department of Energy by Lawrence Livermore National Laboratory under contract DE-AC52-07NA27344.</a:t>
            </a:r>
            <a:r>
              <a:rPr lang="en-US" sz="700" kern="1200" baseline="0">
                <a:solidFill>
                  <a:schemeClr val="bg1"/>
                </a:solidFill>
                <a:effectLst/>
                <a:latin typeface="Arial"/>
                <a:ea typeface="+mn-ea"/>
                <a:cs typeface="Arial"/>
              </a:rPr>
              <a:t> </a:t>
            </a:r>
            <a:r>
              <a:rPr lang="en-US" sz="700" kern="120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6957061" y="6446832"/>
            <a:ext cx="1865206" cy="314676"/>
          </a:xfrm>
          <a:prstGeom prst="rect">
            <a:avLst/>
          </a:prstGeom>
        </p:spPr>
      </p:pic>
      <p:sp>
        <p:nvSpPr>
          <p:cNvPr id="20" name="Rectangle 19"/>
          <p:cNvSpPr/>
          <p:nvPr userDrawn="1"/>
        </p:nvSpPr>
        <p:spPr>
          <a:xfrm>
            <a:off x="0" y="0"/>
            <a:ext cx="9144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721852" y="5437487"/>
            <a:ext cx="3602498"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457200" y="126672"/>
            <a:ext cx="8229600" cy="109252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a:t>Click to edit Master title style</a:t>
            </a:r>
          </a:p>
        </p:txBody>
      </p:sp>
    </p:spTree>
    <p:extLst>
      <p:ext uri="{BB962C8B-B14F-4D97-AF65-F5344CB8AC3E}">
        <p14:creationId xmlns:p14="http://schemas.microsoft.com/office/powerpoint/2010/main" val="366523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457200" y="219507"/>
            <a:ext cx="82296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4726214"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4718649"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Drag picture to placeholder or click icon to add</a:t>
            </a:r>
          </a:p>
        </p:txBody>
      </p:sp>
      <p:sp>
        <p:nvSpPr>
          <p:cNvPr id="6" name="Title 5"/>
          <p:cNvSpPr>
            <a:spLocks noGrp="1"/>
          </p:cNvSpPr>
          <p:nvPr>
            <p:ph type="title"/>
          </p:nvPr>
        </p:nvSpPr>
        <p:spPr>
          <a:xfrm>
            <a:off x="0" y="0"/>
            <a:ext cx="9143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Drag picture to placeholder or click icon to add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9144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a:latin typeface="Arial"/>
            </a:endParaRPr>
          </a:p>
        </p:txBody>
      </p:sp>
      <p:sp>
        <p:nvSpPr>
          <p:cNvPr id="2" name="Title Placeholder 1"/>
          <p:cNvSpPr>
            <a:spLocks noGrp="1"/>
          </p:cNvSpPr>
          <p:nvPr>
            <p:ph type="title"/>
          </p:nvPr>
        </p:nvSpPr>
        <p:spPr>
          <a:xfrm>
            <a:off x="457200" y="220136"/>
            <a:ext cx="82296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
        <p:nvSpPr>
          <p:cNvPr id="3" name="Text Placeholder 2"/>
          <p:cNvSpPr>
            <a:spLocks noGrp="1"/>
          </p:cNvSpPr>
          <p:nvPr>
            <p:ph type="body" idx="1"/>
          </p:nvPr>
        </p:nvSpPr>
        <p:spPr>
          <a:xfrm>
            <a:off x="457200" y="1441524"/>
            <a:ext cx="82296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latin typeface="Arial"/>
            </a:endParaRPr>
          </a:p>
        </p:txBody>
      </p:sp>
      <p:sp>
        <p:nvSpPr>
          <p:cNvPr id="14" name="TextBox 13"/>
          <p:cNvSpPr txBox="1"/>
          <p:nvPr/>
        </p:nvSpPr>
        <p:spPr>
          <a:xfrm>
            <a:off x="484953" y="6698646"/>
            <a:ext cx="873871" cy="92333"/>
          </a:xfrm>
          <a:prstGeom prst="rect">
            <a:avLst/>
          </a:prstGeom>
          <a:noFill/>
        </p:spPr>
        <p:txBody>
          <a:bodyPr wrap="square" lIns="0" tIns="0" rIns="0" bIns="0" rtlCol="0" anchor="b" anchorCtr="0">
            <a:spAutoFit/>
          </a:bodyPr>
          <a:lstStyle/>
          <a:p>
            <a:pPr algn="l"/>
            <a:r>
              <a:rPr lang="en-US" sz="600">
                <a:latin typeface="Arial"/>
                <a:cs typeface="Arial"/>
              </a:rPr>
              <a:t>LLNL-PRES-xxxxxx</a:t>
            </a:r>
          </a:p>
        </p:txBody>
      </p:sp>
      <p:sp>
        <p:nvSpPr>
          <p:cNvPr id="19" name="Slide Number Placeholder 7"/>
          <p:cNvSpPr txBox="1">
            <a:spLocks/>
          </p:cNvSpPr>
          <p:nvPr/>
        </p:nvSpPr>
        <p:spPr>
          <a:xfrm>
            <a:off x="8826123" y="6403252"/>
            <a:ext cx="317877"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1267155"/>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NNSA_trans.png"/>
          <p:cNvPicPr>
            <a:picLocks noChangeAspect="1"/>
          </p:cNvPicPr>
          <p:nvPr/>
        </p:nvPicPr>
        <p:blipFill>
          <a:blip r:embed="rId13">
            <a:alphaModFix/>
            <a:extLst>
              <a:ext uri="{BEBA8EAE-BF5A-486C-A8C5-ECC9F3942E4B}">
                <a14:imgProps xmlns:a14="http://schemas.microsoft.com/office/drawing/2010/main">
                  <a14:imgLayer r:embed="rId14">
                    <a14:imgEffect>
                      <a14:saturation sat="87000"/>
                    </a14:imgEffect>
                  </a14:imgLayer>
                </a14:imgProps>
              </a:ext>
              <a:ext uri="{28A0092B-C50C-407E-A947-70E740481C1C}">
                <a14:useLocalDpi xmlns:a14="http://schemas.microsoft.com/office/drawing/2010/main" val="0"/>
              </a:ext>
            </a:extLst>
          </a:blip>
          <a:stretch>
            <a:fillRect/>
          </a:stretch>
        </p:blipFill>
        <p:spPr>
          <a:xfrm>
            <a:off x="7905268" y="6449398"/>
            <a:ext cx="1012806" cy="390396"/>
          </a:xfrm>
          <a:prstGeom prst="rect">
            <a:avLst/>
          </a:prstGeom>
        </p:spPr>
      </p:pic>
      <p:pic>
        <p:nvPicPr>
          <p:cNvPr id="17" name="Picture 16" descr="lab_icon_text_no_background_rgb.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428" y="6496327"/>
            <a:ext cx="2731791" cy="278643"/>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828527" y="676860"/>
            <a:ext cx="5987143" cy="1459542"/>
          </a:xfrm>
        </p:spPr>
        <p:txBody>
          <a:bodyPr/>
          <a:lstStyle/>
          <a:p>
            <a:pPr algn="ctr"/>
            <a:r>
              <a:rPr lang="en-US" sz="3200"/>
              <a:t>Implementing and Interfacing with KVM</a:t>
            </a:r>
            <a:endParaRPr lang="en-US" sz="3200">
              <a:latin typeface="Calibri" panose="020F0502020204030204" pitchFamily="34" charset="0"/>
              <a:cs typeface="Calibri" panose="020F0502020204030204" pitchFamily="34" charset="0"/>
            </a:endParaRPr>
          </a:p>
        </p:txBody>
      </p:sp>
      <p:sp>
        <p:nvSpPr>
          <p:cNvPr id="5" name="Text Placeholder 4"/>
          <p:cNvSpPr>
            <a:spLocks noGrp="1"/>
          </p:cNvSpPr>
          <p:nvPr>
            <p:ph type="body" sz="quarter" idx="14"/>
          </p:nvPr>
        </p:nvSpPr>
        <p:spPr>
          <a:xfrm>
            <a:off x="2955775" y="2438326"/>
            <a:ext cx="3019243" cy="487845"/>
          </a:xfrm>
        </p:spPr>
        <p:txBody>
          <a:bodyPr/>
          <a:lstStyle/>
          <a:p>
            <a:pPr algn="ctr"/>
            <a:r>
              <a:rPr lang="en-US" b="1">
                <a:latin typeface="Calibri"/>
                <a:cs typeface="Calibri"/>
              </a:rPr>
              <a:t>Cristian Palomo-Ramirez</a:t>
            </a:r>
            <a:endParaRPr lang="en-US" b="1"/>
          </a:p>
          <a:p>
            <a:pPr algn="ctr"/>
            <a:r>
              <a:rPr lang="en-US">
                <a:latin typeface="Calibri"/>
                <a:cs typeface="Calibri"/>
              </a:rPr>
              <a:t>cpalomo-ramirez@csumb.edu</a:t>
            </a:r>
            <a:endParaRPr lang="en-US"/>
          </a:p>
        </p:txBody>
      </p:sp>
      <p:pic>
        <p:nvPicPr>
          <p:cNvPr id="3" name="Graphic 2">
            <a:extLst>
              <a:ext uri="{FF2B5EF4-FFF2-40B4-BE49-F238E27FC236}">
                <a16:creationId xmlns:a16="http://schemas.microsoft.com/office/drawing/2014/main" id="{E9A23BF2-E0D1-DA46-BB8B-F8BB38612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815" y="265619"/>
            <a:ext cx="3138742" cy="2405010"/>
          </a:xfrm>
          <a:prstGeom prst="rect">
            <a:avLst/>
          </a:prstGeom>
        </p:spPr>
      </p:pic>
      <p:sp>
        <p:nvSpPr>
          <p:cNvPr id="2" name="Text Placeholder 4">
            <a:extLst>
              <a:ext uri="{FF2B5EF4-FFF2-40B4-BE49-F238E27FC236}">
                <a16:creationId xmlns:a16="http://schemas.microsoft.com/office/drawing/2014/main" id="{3918FE75-5519-4D0D-92C3-B8825C2596F0}"/>
              </a:ext>
            </a:extLst>
          </p:cNvPr>
          <p:cNvSpPr txBox="1">
            <a:spLocks/>
          </p:cNvSpPr>
          <p:nvPr/>
        </p:nvSpPr>
        <p:spPr>
          <a:xfrm>
            <a:off x="5652967" y="2432575"/>
            <a:ext cx="3019243" cy="487845"/>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lgn="ctr" defTabSz="914400"/>
            <a:r>
              <a:rPr lang="en-US" b="1">
                <a:latin typeface="Calibri"/>
                <a:cs typeface="Calibri"/>
              </a:rPr>
              <a:t>Ben Ryan</a:t>
            </a:r>
            <a:endParaRPr lang="en-US" b="1"/>
          </a:p>
          <a:p>
            <a:pPr algn="ctr" defTabSz="914400"/>
            <a:r>
              <a:rPr lang="en-US">
                <a:latin typeface="Calibri"/>
                <a:cs typeface="Calibri"/>
              </a:rPr>
              <a:t>bpryan@email.wm.edu</a:t>
            </a:r>
            <a:endParaRPr lang="en-US"/>
          </a:p>
        </p:txBody>
      </p:sp>
      <p:sp>
        <p:nvSpPr>
          <p:cNvPr id="4" name="Text Placeholder 4">
            <a:extLst>
              <a:ext uri="{FF2B5EF4-FFF2-40B4-BE49-F238E27FC236}">
                <a16:creationId xmlns:a16="http://schemas.microsoft.com/office/drawing/2014/main" id="{68CDAD35-E243-40FD-A9E8-B5A0FC2A8631}"/>
              </a:ext>
            </a:extLst>
          </p:cNvPr>
          <p:cNvSpPr txBox="1">
            <a:spLocks/>
          </p:cNvSpPr>
          <p:nvPr/>
        </p:nvSpPr>
        <p:spPr>
          <a:xfrm>
            <a:off x="4301496" y="3108310"/>
            <a:ext cx="3335544" cy="559732"/>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lgn="ctr" defTabSz="914400"/>
            <a:r>
              <a:rPr lang="en-US" i="1">
                <a:latin typeface="Calibri"/>
                <a:cs typeface="Calibri"/>
              </a:rPr>
              <a:t>HPC Cluster Engineering Academy</a:t>
            </a:r>
          </a:p>
          <a:p>
            <a:pPr algn="ctr" defTabSz="914400"/>
            <a:r>
              <a:rPr lang="en-US">
                <a:latin typeface="Calibri"/>
                <a:cs typeface="Calibri"/>
              </a:rPr>
              <a:t>Mentor: </a:t>
            </a:r>
            <a:r>
              <a:rPr lang="en-US" i="1">
                <a:latin typeface="Calibri"/>
                <a:cs typeface="Calibri"/>
              </a:rPr>
              <a:t>Dave Fox</a:t>
            </a:r>
            <a:endParaRPr lang="en-US"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1524"/>
            <a:ext cx="5656053" cy="4906889"/>
          </a:xfrm>
        </p:spPr>
        <p:txBody>
          <a:bodyPr/>
          <a:lstStyle/>
          <a:p>
            <a:pPr>
              <a:buClr>
                <a:schemeClr val="accent2"/>
              </a:buClr>
            </a:pPr>
            <a:r>
              <a:rPr lang="en-US"/>
              <a:t>A Kernel-based Virtual Machine (KVM) is a type of VM that turns the Linux kernel into a bare-metal hypervisor.</a:t>
            </a:r>
          </a:p>
          <a:p>
            <a:pPr>
              <a:buClr>
                <a:schemeClr val="accent2"/>
              </a:buClr>
            </a:pPr>
            <a:r>
              <a:rPr lang="en-US"/>
              <a:t>KVM allows the host machine to treat every guest (VM) as if it were a Linux process.</a:t>
            </a:r>
          </a:p>
          <a:p>
            <a:pPr>
              <a:buClr>
                <a:schemeClr val="accent2"/>
              </a:buClr>
            </a:pPr>
            <a:r>
              <a:rPr lang="en-US"/>
              <a:t>Some of the benefits of a bare-metal VM are efficient usage of resources for smaller, specialized tasks, ease of testing, etc.</a:t>
            </a:r>
          </a:p>
          <a:p>
            <a:pPr>
              <a:buClr>
                <a:schemeClr val="accent2"/>
              </a:buClr>
            </a:pPr>
            <a:r>
              <a:rPr lang="en-US"/>
              <a:t>The main benefits of KVM specifically is that it is built into Linux and is extremely efficient.</a:t>
            </a:r>
          </a:p>
        </p:txBody>
      </p:sp>
      <p:sp>
        <p:nvSpPr>
          <p:cNvPr id="3" name="Slide Number Placeholder 2"/>
          <p:cNvSpPr>
            <a:spLocks noGrp="1"/>
          </p:cNvSpPr>
          <p:nvPr>
            <p:ph type="sldNum" sz="quarter" idx="12"/>
          </p:nvPr>
        </p:nvSpPr>
        <p:spPr/>
        <p:txBody>
          <a:bodyPr/>
          <a:lstStyle/>
          <a:p>
            <a:fld id="{F621BA9E-024D-DE4D-A8C8-2AC39C7987FF}" type="slidenum">
              <a:rPr lang="en-US" smtClean="0"/>
              <a:pPr/>
              <a:t>2</a:t>
            </a:fld>
            <a:endParaRPr lang="en-US"/>
          </a:p>
        </p:txBody>
      </p:sp>
      <p:sp>
        <p:nvSpPr>
          <p:cNvPr id="4" name="Title 3"/>
          <p:cNvSpPr>
            <a:spLocks noGrp="1"/>
          </p:cNvSpPr>
          <p:nvPr>
            <p:ph type="title"/>
          </p:nvPr>
        </p:nvSpPr>
        <p:spPr/>
        <p:txBody>
          <a:bodyPr/>
          <a:lstStyle/>
          <a:p>
            <a:r>
              <a:rPr lang="en-US"/>
              <a:t>What is KVM and why is it useful?</a:t>
            </a:r>
          </a:p>
        </p:txBody>
      </p:sp>
      <p:pic>
        <p:nvPicPr>
          <p:cNvPr id="5" name="Graphic 4">
            <a:extLst>
              <a:ext uri="{FF2B5EF4-FFF2-40B4-BE49-F238E27FC236}">
                <a16:creationId xmlns:a16="http://schemas.microsoft.com/office/drawing/2014/main" id="{B078E329-5A39-D748-BCF6-AB8D01CA2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2685" y="52932"/>
            <a:ext cx="1618315" cy="1240007"/>
          </a:xfrm>
          <a:prstGeom prst="rect">
            <a:avLst/>
          </a:prstGeom>
        </p:spPr>
      </p:pic>
      <p:pic>
        <p:nvPicPr>
          <p:cNvPr id="9" name="Picture 9">
            <a:extLst>
              <a:ext uri="{FF2B5EF4-FFF2-40B4-BE49-F238E27FC236}">
                <a16:creationId xmlns:a16="http://schemas.microsoft.com/office/drawing/2014/main" id="{A42F7A63-111C-4B89-9041-5E3EE1E00324}"/>
              </a:ext>
            </a:extLst>
          </p:cNvPr>
          <p:cNvPicPr>
            <a:picLocks noChangeAspect="1"/>
          </p:cNvPicPr>
          <p:nvPr/>
        </p:nvPicPr>
        <p:blipFill rotWithShape="1">
          <a:blip r:embed="rId5"/>
          <a:srcRect t="1754" r="645" b="-292"/>
          <a:stretch/>
        </p:blipFill>
        <p:spPr>
          <a:xfrm>
            <a:off x="6653204" y="1371601"/>
            <a:ext cx="2206810" cy="4848007"/>
          </a:xfrm>
          <a:prstGeom prst="rect">
            <a:avLst/>
          </a:prstGeom>
        </p:spPr>
      </p:pic>
    </p:spTree>
    <p:extLst>
      <p:ext uri="{BB962C8B-B14F-4D97-AF65-F5344CB8AC3E}">
        <p14:creationId xmlns:p14="http://schemas.microsoft.com/office/powerpoint/2010/main" val="5450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0" tIns="0" rIns="0" bIns="0" rtlCol="0" anchor="t">
            <a:normAutofit/>
          </a:bodyPr>
          <a:lstStyle/>
          <a:p>
            <a:pPr>
              <a:buClr>
                <a:schemeClr val="accent2"/>
              </a:buClr>
            </a:pPr>
            <a:r>
              <a:rPr lang="en-US">
                <a:latin typeface="Calibri"/>
                <a:cs typeface="Calibri"/>
              </a:rPr>
              <a:t>Virt-manager is a GUI tool commonly used to manage KVM guests</a:t>
            </a:r>
          </a:p>
          <a:p>
            <a:pPr>
              <a:buClr>
                <a:schemeClr val="accent2"/>
              </a:buClr>
            </a:pPr>
            <a:r>
              <a:rPr lang="en-US">
                <a:latin typeface="Calibri"/>
                <a:cs typeface="Calibri"/>
              </a:rPr>
              <a:t>libvirt is the tool/package for managing guests via the command line</a:t>
            </a:r>
          </a:p>
          <a:p>
            <a:pPr>
              <a:buClr>
                <a:schemeClr val="accent2"/>
              </a:buClr>
            </a:pPr>
            <a:r>
              <a:rPr lang="en-US">
                <a:latin typeface="Calibri"/>
                <a:cs typeface="Calibri"/>
              </a:rPr>
              <a:t>Installing a variety of Linux distributions manually on individual guests is time consuming.</a:t>
            </a:r>
          </a:p>
          <a:p>
            <a:pPr>
              <a:buClr>
                <a:schemeClr val="accent2"/>
              </a:buClr>
            </a:pPr>
            <a:r>
              <a:rPr lang="en-US">
                <a:latin typeface="Calibri"/>
                <a:cs typeface="Calibri"/>
              </a:rPr>
              <a:t>Using tools such as BASH scripting and Ansible can automate this process.</a:t>
            </a:r>
          </a:p>
          <a:p>
            <a:pPr lvl="1">
              <a:buClr>
                <a:schemeClr val="accent2"/>
              </a:buClr>
            </a:pPr>
            <a:r>
              <a:rPr lang="en-US">
                <a:latin typeface="Calibri"/>
                <a:cs typeface="Calibri"/>
              </a:rPr>
              <a:t>Kickstart allows for pre-configuration of the operating system prior to installation.</a:t>
            </a:r>
          </a:p>
        </p:txBody>
      </p:sp>
      <p:sp>
        <p:nvSpPr>
          <p:cNvPr id="3" name="Slide Number Placeholder 2"/>
          <p:cNvSpPr>
            <a:spLocks noGrp="1"/>
          </p:cNvSpPr>
          <p:nvPr>
            <p:ph type="sldNum" sz="quarter" idx="12"/>
          </p:nvPr>
        </p:nvSpPr>
        <p:spPr/>
        <p:txBody>
          <a:bodyPr/>
          <a:lstStyle/>
          <a:p>
            <a:fld id="{F621BA9E-024D-DE4D-A8C8-2AC39C7987FF}" type="slidenum">
              <a:rPr lang="en-US" smtClean="0"/>
              <a:pPr/>
              <a:t>3</a:t>
            </a:fld>
            <a:endParaRPr lang="en-US"/>
          </a:p>
        </p:txBody>
      </p:sp>
      <p:sp>
        <p:nvSpPr>
          <p:cNvPr id="4" name="Title 3"/>
          <p:cNvSpPr>
            <a:spLocks noGrp="1"/>
          </p:cNvSpPr>
          <p:nvPr>
            <p:ph type="title"/>
          </p:nvPr>
        </p:nvSpPr>
        <p:spPr/>
        <p:txBody>
          <a:bodyPr/>
          <a:lstStyle/>
          <a:p>
            <a:r>
              <a:rPr lang="en-US"/>
              <a:t>Implementation and Tools</a:t>
            </a:r>
          </a:p>
        </p:txBody>
      </p:sp>
      <p:pic>
        <p:nvPicPr>
          <p:cNvPr id="6" name="Graphic 5">
            <a:extLst>
              <a:ext uri="{FF2B5EF4-FFF2-40B4-BE49-F238E27FC236}">
                <a16:creationId xmlns:a16="http://schemas.microsoft.com/office/drawing/2014/main" id="{E3164766-56BC-0C46-B239-AF06148F6C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2685" y="52932"/>
            <a:ext cx="1618315" cy="1240007"/>
          </a:xfrm>
          <a:prstGeom prst="rect">
            <a:avLst/>
          </a:prstGeom>
        </p:spPr>
      </p:pic>
    </p:spTree>
    <p:extLst>
      <p:ext uri="{BB962C8B-B14F-4D97-AF65-F5344CB8AC3E}">
        <p14:creationId xmlns:p14="http://schemas.microsoft.com/office/powerpoint/2010/main" val="322349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0" tIns="0" rIns="0" bIns="0" rtlCol="0" anchor="t">
            <a:normAutofit/>
          </a:bodyPr>
          <a:lstStyle/>
          <a:p>
            <a:pPr>
              <a:buClr>
                <a:schemeClr val="accent2"/>
              </a:buClr>
            </a:pPr>
            <a:r>
              <a:rPr lang="en-US"/>
              <a:t>Guest implementation of various Linux distros</a:t>
            </a:r>
          </a:p>
          <a:p>
            <a:pPr lvl="1">
              <a:buClr>
                <a:schemeClr val="accent2"/>
              </a:buClr>
            </a:pPr>
            <a:r>
              <a:rPr lang="en-US">
                <a:latin typeface="Calibri"/>
                <a:cs typeface="Calibri"/>
              </a:rPr>
              <a:t>Required packages</a:t>
            </a:r>
          </a:p>
          <a:p>
            <a:pPr lvl="1">
              <a:buClr>
                <a:schemeClr val="accent2"/>
              </a:buClr>
              <a:buFont typeface="Calibri" charset="2"/>
              <a:buChar char="—"/>
            </a:pPr>
            <a:r>
              <a:rPr lang="en-US">
                <a:latin typeface="Calibri"/>
                <a:cs typeface="Calibri"/>
              </a:rPr>
              <a:t>Test user with </a:t>
            </a:r>
            <a:r>
              <a:rPr lang="en-US" err="1">
                <a:latin typeface="Calibri"/>
                <a:cs typeface="Calibri"/>
              </a:rPr>
              <a:t>sudo</a:t>
            </a:r>
            <a:r>
              <a:rPr lang="en-US">
                <a:latin typeface="Calibri"/>
                <a:cs typeface="Calibri"/>
              </a:rPr>
              <a:t> privileges</a:t>
            </a:r>
          </a:p>
          <a:p>
            <a:pPr lvl="1">
              <a:buClr>
                <a:schemeClr val="accent2"/>
              </a:buClr>
              <a:buFont typeface="Calibri" charset="2"/>
              <a:buChar char="—"/>
            </a:pPr>
            <a:r>
              <a:rPr lang="en-US">
                <a:latin typeface="Calibri"/>
                <a:cs typeface="Calibri"/>
              </a:rPr>
              <a:t>Automated installation</a:t>
            </a:r>
          </a:p>
          <a:p>
            <a:pPr lvl="1">
              <a:buClr>
                <a:schemeClr val="accent2"/>
              </a:buClr>
              <a:buFont typeface="Calibri" charset="2"/>
              <a:buChar char="—"/>
            </a:pPr>
            <a:r>
              <a:rPr lang="en-US">
                <a:latin typeface="Calibri"/>
                <a:cs typeface="Calibri"/>
              </a:rPr>
              <a:t>Documentation for future admin use/maintenance</a:t>
            </a:r>
          </a:p>
          <a:p>
            <a:pPr>
              <a:buClr>
                <a:schemeClr val="accent2"/>
              </a:buClr>
            </a:pPr>
            <a:r>
              <a:rPr lang="en-US">
                <a:latin typeface="Calibri"/>
                <a:cs typeface="Calibri"/>
              </a:rPr>
              <a:t>Plans for future:</a:t>
            </a:r>
          </a:p>
          <a:p>
            <a:pPr lvl="1">
              <a:buClr>
                <a:schemeClr val="accent2"/>
              </a:buClr>
            </a:pPr>
            <a:r>
              <a:rPr lang="en-US">
                <a:latin typeface="Calibri"/>
                <a:cs typeface="Calibri"/>
              </a:rPr>
              <a:t>Set up a guest with TOSS</a:t>
            </a:r>
          </a:p>
          <a:p>
            <a:pPr lvl="1">
              <a:buClr>
                <a:schemeClr val="accent2"/>
              </a:buClr>
            </a:pPr>
            <a:r>
              <a:rPr lang="en-US">
                <a:latin typeface="Calibri"/>
                <a:cs typeface="Calibri"/>
              </a:rPr>
              <a:t>Set up environments for testing MSR-safe kernel modules</a:t>
            </a:r>
          </a:p>
          <a:p>
            <a:pPr lvl="2">
              <a:buClr>
                <a:schemeClr val="accent2"/>
              </a:buClr>
            </a:pPr>
            <a:r>
              <a:rPr lang="en-US">
                <a:latin typeface="Calibri"/>
                <a:cs typeface="Calibri"/>
              </a:rPr>
              <a:t>Respond to Gitlab Continuous Integration requests</a:t>
            </a:r>
          </a:p>
          <a:p>
            <a:pPr lvl="2">
              <a:buClr>
                <a:schemeClr val="accent2"/>
              </a:buClr>
            </a:pPr>
            <a:r>
              <a:rPr lang="en-US">
                <a:latin typeface="Calibri"/>
                <a:cs typeface="Calibri"/>
              </a:rPr>
              <a:t>script/tool to run the CI request on the allocated image</a:t>
            </a:r>
          </a:p>
          <a:p>
            <a:pPr lvl="2">
              <a:buClr>
                <a:schemeClr val="accent2"/>
              </a:buClr>
            </a:pPr>
            <a:r>
              <a:rPr lang="en-US">
                <a:latin typeface="Calibri"/>
                <a:cs typeface="Calibri"/>
              </a:rPr>
              <a:t>capture results/logs</a:t>
            </a:r>
          </a:p>
          <a:p>
            <a:pPr lvl="2">
              <a:buClr>
                <a:schemeClr val="accent2"/>
              </a:buClr>
            </a:pPr>
            <a:r>
              <a:rPr lang="en-US">
                <a:latin typeface="Calibri"/>
                <a:cs typeface="Calibri"/>
              </a:rPr>
              <a:t>deallocate/clean up instance</a:t>
            </a:r>
          </a:p>
          <a:p>
            <a:pPr lvl="1">
              <a:buClr>
                <a:schemeClr val="accent2"/>
              </a:buClr>
            </a:pPr>
            <a:endParaRPr lang="en-US"/>
          </a:p>
          <a:p>
            <a:pPr marL="342900" lvl="1" indent="0">
              <a:buClr>
                <a:schemeClr val="accent2"/>
              </a:buClr>
              <a:buNone/>
            </a:pPr>
            <a:endParaRPr lang="en-US"/>
          </a:p>
        </p:txBody>
      </p:sp>
      <p:sp>
        <p:nvSpPr>
          <p:cNvPr id="3" name="Slide Number Placeholder 2"/>
          <p:cNvSpPr>
            <a:spLocks noGrp="1"/>
          </p:cNvSpPr>
          <p:nvPr>
            <p:ph type="sldNum" sz="quarter" idx="12"/>
          </p:nvPr>
        </p:nvSpPr>
        <p:spPr/>
        <p:txBody>
          <a:bodyPr/>
          <a:lstStyle/>
          <a:p>
            <a:fld id="{F621BA9E-024D-DE4D-A8C8-2AC39C7987FF}" type="slidenum">
              <a:rPr lang="en-US" smtClean="0"/>
              <a:pPr/>
              <a:t>4</a:t>
            </a:fld>
            <a:endParaRPr lang="en-US"/>
          </a:p>
        </p:txBody>
      </p:sp>
      <p:sp>
        <p:nvSpPr>
          <p:cNvPr id="4" name="Title 3"/>
          <p:cNvSpPr>
            <a:spLocks noGrp="1"/>
          </p:cNvSpPr>
          <p:nvPr>
            <p:ph type="title"/>
          </p:nvPr>
        </p:nvSpPr>
        <p:spPr/>
        <p:txBody>
          <a:bodyPr/>
          <a:lstStyle/>
          <a:p>
            <a:r>
              <a:rPr lang="en-US"/>
              <a:t>Results</a:t>
            </a:r>
          </a:p>
        </p:txBody>
      </p:sp>
      <p:pic>
        <p:nvPicPr>
          <p:cNvPr id="5" name="Graphic 4">
            <a:extLst>
              <a:ext uri="{FF2B5EF4-FFF2-40B4-BE49-F238E27FC236}">
                <a16:creationId xmlns:a16="http://schemas.microsoft.com/office/drawing/2014/main" id="{96B00DB4-217E-BB46-9912-6B9924C1A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2685" y="52932"/>
            <a:ext cx="1618315" cy="1240007"/>
          </a:xfrm>
          <a:prstGeom prst="rect">
            <a:avLst/>
          </a:prstGeom>
        </p:spPr>
      </p:pic>
    </p:spTree>
    <p:extLst>
      <p:ext uri="{BB962C8B-B14F-4D97-AF65-F5344CB8AC3E}">
        <p14:creationId xmlns:p14="http://schemas.microsoft.com/office/powerpoint/2010/main" val="212731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4527171"/>
            <a:ext cx="4399351" cy="1569660"/>
          </a:xfrm>
          <a:prstGeom prst="rect">
            <a:avLst/>
          </a:prstGeom>
        </p:spPr>
        <p:txBody>
          <a:bodyPr wrap="square" anchor="b" anchorCtr="0">
            <a:spAutoFit/>
          </a:bodyPr>
          <a:lstStyle/>
          <a:p>
            <a:r>
              <a:rPr lang="en-US" sz="800" b="1">
                <a:solidFill>
                  <a:schemeClr val="bg1"/>
                </a:solidFill>
              </a:rPr>
              <a:t>Disclaimer</a:t>
            </a:r>
          </a:p>
          <a:p>
            <a:r>
              <a:rPr lang="en-US" sz="80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a:solidFill>
                <a:schemeClr val="bg1"/>
              </a:solidFill>
              <a:effectLst/>
              <a:latin typeface="Open Sans" panose="020B0606030504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68C44EE057194D86002EA0868BED06" ma:contentTypeVersion="2" ma:contentTypeDescription="Create a new document." ma:contentTypeScope="" ma:versionID="6b14cd94f47fca4ac88eeebabdb13f21">
  <xsd:schema xmlns:xsd="http://www.w3.org/2001/XMLSchema" xmlns:xs="http://www.w3.org/2001/XMLSchema" xmlns:p="http://schemas.microsoft.com/office/2006/metadata/properties" xmlns:ns3="18182c20-cae2-41bb-aab9-d4c318ccd134" targetNamespace="http://schemas.microsoft.com/office/2006/metadata/properties" ma:root="true" ma:fieldsID="d0b7c7b4aa84e60d2e79f26d639ef60d" ns3:_="">
    <xsd:import namespace="18182c20-cae2-41bb-aab9-d4c318ccd13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182c20-cae2-41bb-aab9-d4c318ccd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46A3E2-40E6-49F2-8494-66274BC404EB}">
  <ds:schemaRefs>
    <ds:schemaRef ds:uri="18182c20-cae2-41bb-aab9-d4c318ccd1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464067-79FC-41D1-8FBA-1E828CBD64D6}">
  <ds:schemaRefs>
    <ds:schemaRef ds:uri="http://schemas.microsoft.com/sharepoint/v3/contenttype/forms"/>
  </ds:schemaRefs>
</ds:datastoreItem>
</file>

<file path=customXml/itemProps3.xml><?xml version="1.0" encoding="utf-8"?>
<ds:datastoreItem xmlns:ds="http://schemas.openxmlformats.org/officeDocument/2006/customXml" ds:itemID="{2B606469-BC12-4F3A-8909-B2219D347A3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RS_title template[2017]</Template>
  <Application>Microsoft Office PowerPoint</Application>
  <PresentationFormat>On-screen Show (4:3)</PresentationFormat>
  <Slides>5</Slides>
  <Notes>4</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2015_PPT_UNC_V7.06 (1)</vt:lpstr>
      <vt:lpstr>Implementing and Interfacing with KVM</vt:lpstr>
      <vt:lpstr>What is KVM and why is it useful?</vt:lpstr>
      <vt:lpstr>Implementation and Tools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Microsoft Office User</dc:creator>
  <cp:revision>1</cp:revision>
  <cp:lastPrinted>2015-07-27T18:49:14Z</cp:lastPrinted>
  <dcterms:created xsi:type="dcterms:W3CDTF">2017-08-03T00:15:36Z</dcterms:created>
  <dcterms:modified xsi:type="dcterms:W3CDTF">2020-08-05T22:39:32Z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0x010100EE68C44EE057194D86002EA0868BED06</vt:lpwstr>
  </property>
</Properties>
</file>